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350" r:id="rId3"/>
    <p:sldId id="257" r:id="rId4"/>
    <p:sldId id="322" r:id="rId5"/>
    <p:sldId id="377" r:id="rId6"/>
    <p:sldId id="354" r:id="rId7"/>
    <p:sldId id="378" r:id="rId8"/>
    <p:sldId id="357" r:id="rId9"/>
    <p:sldId id="380" r:id="rId10"/>
    <p:sldId id="381" r:id="rId11"/>
    <p:sldId id="382" r:id="rId12"/>
    <p:sldId id="379" r:id="rId13"/>
    <p:sldId id="364" r:id="rId14"/>
    <p:sldId id="383" r:id="rId15"/>
    <p:sldId id="384" r:id="rId16"/>
    <p:sldId id="389" r:id="rId17"/>
    <p:sldId id="374" r:id="rId18"/>
    <p:sldId id="386" r:id="rId19"/>
    <p:sldId id="387" r:id="rId20"/>
    <p:sldId id="388" r:id="rId21"/>
    <p:sldId id="385" r:id="rId22"/>
    <p:sldId id="390" r:id="rId23"/>
    <p:sldId id="391" r:id="rId24"/>
    <p:sldId id="275" r:id="rId25"/>
  </p:sldIdLst>
  <p:sldSz cx="12192000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89EF96-8CEA-46FF-86C4-4CE0E7609802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8" autoAdjust="0"/>
    <p:restoredTop sz="94914" autoAdjust="0"/>
  </p:normalViewPr>
  <p:slideViewPr>
    <p:cSldViewPr snapToGrid="0">
      <p:cViewPr varScale="1">
        <p:scale>
          <a:sx n="94" d="100"/>
          <a:sy n="94" d="100"/>
        </p:scale>
        <p:origin x="96" y="26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176C01-2996-41EA-87C6-D94E8BA12DB2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2024年3月20日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A50F75F-AD11-4973-BAED-59A0098129E9}" type="datetime2">
              <a:rPr lang="zh-CN" altLang="en-US" smtClean="0"/>
              <a:t>2024年3月20日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zh-CN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CN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接连接符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​​(S)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接连接符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​​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接连接符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​​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​​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​​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接连接符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​​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​​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接连接符​​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​​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​​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接连接符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​​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​​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​​(S)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接连接符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​​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​​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cxnSp>
        <p:nvCxnSpPr>
          <p:cNvPr id="58" name="直接连接符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49DBDA-CE7C-4E9D-B055-39B80B798BAE}" type="datetime2">
              <a:rPr lang="zh-CN" altLang="en-US" smtClean="0"/>
              <a:t>2024年3月20日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210B5A-AA01-419B-805F-32B7A7B038C7}" type="datetime2">
              <a:rPr lang="zh-CN" altLang="en-US" smtClean="0"/>
              <a:t>2024年3月20日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21F106-0919-44CF-AC0D-F9106B3B2262}" type="datetime2">
              <a:rPr lang="zh-CN" altLang="en-US" smtClean="0"/>
              <a:t>2024年3月20日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接连接符​​(S)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​​(S)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​​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接连接符​​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​​(S)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​​(S)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接连接符​​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​​(S)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​​(S)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​​(S)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接连接符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​​(S)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接连接符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​​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​​(S)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(S)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​​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接连接符​​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​​(S)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​​(S)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​​(S)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接连接符​​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​​(S)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cxnSp>
        <p:nvCxnSpPr>
          <p:cNvPr id="58" name="直接连接符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5AD5DA-9C90-409A-AEC4-BF5AF7FBB0A8}" type="datetime2">
              <a:rPr lang="zh-CN" altLang="en-US" smtClean="0"/>
              <a:t>2024年3月20日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804EAB-EB04-4910-A5F0-0C86B02F191A}" type="datetime2">
              <a:rPr lang="zh-CN" altLang="en-US" smtClean="0"/>
              <a:t>2024年3月20日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88EC63-E32B-433A-83B8-71B34F175A78}" type="datetime2">
              <a:rPr lang="zh-CN" altLang="en-US" smtClean="0"/>
              <a:t>2024年3月20日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接连接符​​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​​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​​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​​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​​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​​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​​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​​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​​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​​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​​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​​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​​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​​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​​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​​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接连接符​​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​​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接连接符​​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​​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连接符​​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接连接符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接连接符​​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接连接符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​​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​​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​​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接连接符​​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​​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​​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接连接符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​​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​​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​​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​​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接连接符​​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​​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​​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​​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​​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页脚占位符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212" name="日期占位符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C140E9-DB3B-4723-837F-C99C9DC2784C}" type="datetime2">
              <a:rPr lang="zh-CN" altLang="en-US" smtClean="0"/>
              <a:t>2024年3月20日</a:t>
            </a:fld>
            <a:endParaRPr lang="zh-CN" altLang="en-US" dirty="0"/>
          </a:p>
        </p:txBody>
      </p:sp>
      <p:sp>
        <p:nvSpPr>
          <p:cNvPr id="214" name="幻灯片编号占位符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接连接符​​(S)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接连接符​​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​​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​​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​​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接连接符​​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​​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​​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​​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​​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接连接符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​​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​​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​​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接连接符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​​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​​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​​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​​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432DCC3-517C-49BA-ABA2-B2F6E7404DD7}" type="datetime2">
              <a:rPr lang="zh-CN" altLang="en-US" smtClean="0"/>
              <a:t>2024年3月20日</a:t>
            </a:fld>
            <a:endParaRPr lang="zh-CN" altLang="en-US" dirty="0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接连接符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​​(S)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​​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​​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接连接符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​​(S)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​​(S)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​​(S)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接连接符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​​(S)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​​(S)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​​(S)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​​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接连接符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​​(S)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​​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接连接符​​(S)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​​(S)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(S)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​​(S)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接连接符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​​(S)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​​(S)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​​(S)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​​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接连接符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​​(S)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​​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​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​​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接连接符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​​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​​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​​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​​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接连接符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接连接符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接连接符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接连接符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接连接符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接连接符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cxnSp>
        <p:nvCxnSpPr>
          <p:cNvPr id="148" name="直接连接符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42AB2F4-CB8F-4035-AA58-04A5ACD03934}" type="datetime2">
              <a:rPr lang="zh-CN" altLang="en-US" smtClean="0"/>
              <a:t>2024年3月20日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5800" indent="-179705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143000" indent="-17970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70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7695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82514" y="4487381"/>
            <a:ext cx="1626971" cy="510881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zh-CN" altLang="en-US" sz="1800" dirty="0">
                <a:latin typeface="Arial" panose="020B0604020202020204" pitchFamily="34" charset="0"/>
                <a:sym typeface="Arial" panose="020B0604020202020204" pitchFamily="34" charset="0"/>
              </a:rPr>
              <a:t>分享人：刘洋</a:t>
            </a:r>
            <a:endParaRPr lang="en-US" altLang="zh-CN" sz="18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CDF352-0FDE-D244-8C17-54CAC9171762}"/>
              </a:ext>
            </a:extLst>
          </p:cNvPr>
          <p:cNvSpPr txBox="1"/>
          <p:nvPr/>
        </p:nvSpPr>
        <p:spPr>
          <a:xfrm>
            <a:off x="1406911" y="2967335"/>
            <a:ext cx="9378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Proceedings 2014 Network and Distributed System Security Symposium (NDSS)</a:t>
            </a:r>
          </a:p>
          <a:p>
            <a:pPr algn="ctr"/>
            <a:endParaRPr lang="en-US" altLang="zh-CN" dirty="0"/>
          </a:p>
          <a:p>
            <a:pPr algn="ctr"/>
            <a:r>
              <a:rPr lang="fi-FI" altLang="zh-CN" dirty="0"/>
              <a:t>Christina Garman, Matthew Green, Ian Miers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A2D3B6-8A60-4966-8168-53CCB4C73B8F}"/>
              </a:ext>
            </a:extLst>
          </p:cNvPr>
          <p:cNvSpPr txBox="1"/>
          <p:nvPr/>
        </p:nvSpPr>
        <p:spPr>
          <a:xfrm>
            <a:off x="985520" y="1715254"/>
            <a:ext cx="10220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Decentralized Anonymous Credentials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2" y="444617"/>
            <a:ext cx="8121568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Preliminary</a:t>
            </a:r>
            <a:r>
              <a:rPr lang="zh-CN" altLang="en-US" sz="2800" dirty="0"/>
              <a:t>：</a:t>
            </a:r>
            <a:r>
              <a:rPr lang="en-US" altLang="zh-CN" sz="2800" dirty="0">
                <a:solidFill>
                  <a:srgbClr val="00B0F0"/>
                </a:solidFill>
              </a:rPr>
              <a:t> Verifiable Random Function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E2E5BB-6349-426B-97ED-1B720192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96" y="2702559"/>
            <a:ext cx="10887408" cy="14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5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2" y="444617"/>
            <a:ext cx="7284902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Preliminary</a:t>
            </a:r>
            <a:r>
              <a:rPr lang="zh-CN" altLang="en-US" sz="2800" dirty="0"/>
              <a:t>：</a:t>
            </a:r>
            <a:r>
              <a:rPr lang="en-US" altLang="zh-CN" sz="2800" dirty="0">
                <a:solidFill>
                  <a:srgbClr val="00B0F0"/>
                </a:solidFill>
              </a:rPr>
              <a:t> Accumulator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126571-D809-4C6E-9A89-C555BA55E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87" y="1196419"/>
            <a:ext cx="9649048" cy="14465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869CE2-5AF0-4688-8657-07F58E60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13" y="2738419"/>
            <a:ext cx="9633136" cy="30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7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2" y="444617"/>
            <a:ext cx="7284902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Preliminary</a:t>
            </a:r>
            <a:r>
              <a:rPr lang="zh-CN" altLang="en-US" sz="2800" dirty="0"/>
              <a:t>：</a:t>
            </a:r>
            <a:r>
              <a:rPr lang="en-US" altLang="zh-CN" sz="2800" dirty="0">
                <a:solidFill>
                  <a:srgbClr val="00B0F0"/>
                </a:solidFill>
              </a:rPr>
              <a:t> Zero-knowledge Proof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21FDE8-FD37-48FF-BA4D-EA0DF219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20" y="1871975"/>
            <a:ext cx="11209360" cy="31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1" y="444617"/>
            <a:ext cx="9119454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Construction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A46932-4D84-451B-801A-7F3975D7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3" y="1945951"/>
            <a:ext cx="10608817" cy="23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1" y="444617"/>
            <a:ext cx="9119454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Construction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0BAD1F-329D-43B4-8553-3666FF6F2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14" y="1100954"/>
            <a:ext cx="9899172" cy="52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8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1" y="444617"/>
            <a:ext cx="9119454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Construction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96CDD9-B2CB-4BA9-AAB3-EBD275A9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9" y="1299442"/>
            <a:ext cx="10808690" cy="42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1" y="444617"/>
            <a:ext cx="9119454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Construction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96CDD9-B2CB-4BA9-AAB3-EBD275A9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9" y="1299442"/>
            <a:ext cx="10808690" cy="42591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0BC507-9FFE-4B9F-A0E6-6828DDF0A52A}"/>
              </a:ext>
            </a:extLst>
          </p:cNvPr>
          <p:cNvSpPr txBox="1"/>
          <p:nvPr/>
        </p:nvSpPr>
        <p:spPr>
          <a:xfrm>
            <a:off x="8432800" y="5598160"/>
            <a:ext cx="2712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2146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0E276F-D01F-464D-B1A9-2B9899F94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2" r="18422" b="11734"/>
          <a:stretch/>
        </p:blipFill>
        <p:spPr>
          <a:xfrm>
            <a:off x="7553961" y="150368"/>
            <a:ext cx="3992880" cy="22742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19454" cy="65633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Performance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9090BA-3551-4E54-9A38-0208C1258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21"/>
          <a:stretch/>
        </p:blipFill>
        <p:spPr>
          <a:xfrm>
            <a:off x="456030" y="2368704"/>
            <a:ext cx="8923027" cy="33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1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19454" cy="65633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Extensions</a:t>
            </a:r>
            <a:r>
              <a:rPr lang="zh-CN" altLang="en-US" sz="2800" dirty="0">
                <a:solidFill>
                  <a:srgbClr val="C00000"/>
                </a:solidFill>
              </a:rPr>
              <a:t>（</a:t>
            </a:r>
            <a:r>
              <a:rPr lang="en-US" altLang="zh-CN" sz="2800" dirty="0">
                <a:solidFill>
                  <a:srgbClr val="C00000"/>
                </a:solidFill>
              </a:rPr>
              <a:t>Further Work</a:t>
            </a:r>
            <a:r>
              <a:rPr lang="zh-CN" altLang="en-US" sz="2800" dirty="0">
                <a:solidFill>
                  <a:srgbClr val="C00000"/>
                </a:solidFill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FF70A4-904F-448B-B9CD-CE3BE235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76" y="1491920"/>
            <a:ext cx="10897426" cy="40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19454" cy="65633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Extensions</a:t>
            </a:r>
            <a:r>
              <a:rPr lang="zh-CN" altLang="en-US" sz="2800" dirty="0">
                <a:solidFill>
                  <a:srgbClr val="C00000"/>
                </a:solidFill>
              </a:rPr>
              <a:t>（</a:t>
            </a:r>
            <a:r>
              <a:rPr lang="en-US" altLang="zh-CN" sz="2800" dirty="0">
                <a:solidFill>
                  <a:srgbClr val="C00000"/>
                </a:solidFill>
              </a:rPr>
              <a:t>Further Work</a:t>
            </a:r>
            <a:r>
              <a:rPr lang="zh-CN" altLang="en-US" sz="2800" dirty="0">
                <a:solidFill>
                  <a:srgbClr val="C00000"/>
                </a:solidFill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8FAA95-0691-4029-B817-4D2404CC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2" y="1639168"/>
            <a:ext cx="11071256" cy="35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971EF5-3E6D-4903-9835-D5F67349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43" y="1448107"/>
            <a:ext cx="11142714" cy="408401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3369D20-9E2A-4CEF-B742-01E79084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72" y="444617"/>
            <a:ext cx="2233848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Abstract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6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19454" cy="65633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Extensions</a:t>
            </a:r>
            <a:r>
              <a:rPr lang="zh-CN" altLang="en-US" sz="2800" dirty="0">
                <a:solidFill>
                  <a:srgbClr val="C00000"/>
                </a:solidFill>
              </a:rPr>
              <a:t>（</a:t>
            </a:r>
            <a:r>
              <a:rPr lang="en-US" altLang="zh-CN" sz="2800" dirty="0">
                <a:solidFill>
                  <a:srgbClr val="C00000"/>
                </a:solidFill>
              </a:rPr>
              <a:t>Further Work</a:t>
            </a:r>
            <a:r>
              <a:rPr lang="zh-CN" altLang="en-US" sz="2800" dirty="0">
                <a:solidFill>
                  <a:srgbClr val="C00000"/>
                </a:solidFill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31037-EFA3-4857-92AB-7ACEFB11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5" y="1575903"/>
            <a:ext cx="11181809" cy="27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A2097E-9E0E-46B0-B309-9F051DC2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24" y="920100"/>
            <a:ext cx="10511298" cy="4728859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B1FB8A5-997C-4915-83C0-E6DF557845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19454" cy="656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>
                <a:solidFill>
                  <a:srgbClr val="C00000"/>
                </a:solidFill>
              </a:rPr>
              <a:t>Extensions</a:t>
            </a:r>
            <a:r>
              <a:rPr lang="zh-CN" altLang="en-US" sz="2800">
                <a:solidFill>
                  <a:srgbClr val="C00000"/>
                </a:solidFill>
              </a:rPr>
              <a:t>（</a:t>
            </a:r>
            <a:r>
              <a:rPr lang="en-US" altLang="zh-CN" sz="2800">
                <a:solidFill>
                  <a:srgbClr val="C00000"/>
                </a:solidFill>
              </a:rPr>
              <a:t>Further Work</a:t>
            </a:r>
            <a:r>
              <a:rPr lang="zh-CN" altLang="en-US" sz="2800">
                <a:solidFill>
                  <a:srgbClr val="C00000"/>
                </a:solidFill>
              </a:rPr>
              <a:t>）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14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B1FB8A5-997C-4915-83C0-E6DF557845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19454" cy="656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>
                <a:solidFill>
                  <a:srgbClr val="C00000"/>
                </a:solidFill>
              </a:rPr>
              <a:t>Extensions</a:t>
            </a:r>
            <a:r>
              <a:rPr lang="zh-CN" altLang="en-US" sz="2800">
                <a:solidFill>
                  <a:srgbClr val="C00000"/>
                </a:solidFill>
              </a:rPr>
              <a:t>（</a:t>
            </a:r>
            <a:r>
              <a:rPr lang="en-US" altLang="zh-CN" sz="2800">
                <a:solidFill>
                  <a:srgbClr val="C00000"/>
                </a:solidFill>
              </a:rPr>
              <a:t>Further Work</a:t>
            </a:r>
            <a:r>
              <a:rPr lang="zh-CN" altLang="en-US" sz="2800">
                <a:solidFill>
                  <a:srgbClr val="C00000"/>
                </a:solidFill>
              </a:rPr>
              <a:t>）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5259D3-E33A-4350-A63D-D273AA883E49}"/>
              </a:ext>
            </a:extLst>
          </p:cNvPr>
          <p:cNvSpPr txBox="1"/>
          <p:nvPr/>
        </p:nvSpPr>
        <p:spPr>
          <a:xfrm>
            <a:off x="4019149" y="2875280"/>
            <a:ext cx="4153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38473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B1FB8A5-997C-4915-83C0-E6DF557845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19454" cy="656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>
                <a:solidFill>
                  <a:srgbClr val="C00000"/>
                </a:solidFill>
              </a:rPr>
              <a:t>Extensions</a:t>
            </a:r>
            <a:r>
              <a:rPr lang="zh-CN" altLang="en-US" sz="2800">
                <a:solidFill>
                  <a:srgbClr val="C00000"/>
                </a:solidFill>
              </a:rPr>
              <a:t>（</a:t>
            </a:r>
            <a:r>
              <a:rPr lang="en-US" altLang="zh-CN" sz="2800">
                <a:solidFill>
                  <a:srgbClr val="C00000"/>
                </a:solidFill>
              </a:rPr>
              <a:t>Further Work</a:t>
            </a:r>
            <a:r>
              <a:rPr lang="zh-CN" altLang="en-US" sz="2800">
                <a:solidFill>
                  <a:srgbClr val="C00000"/>
                </a:solidFill>
              </a:rPr>
              <a:t>）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91FEC6-53E6-4D07-A6E3-6CF557AE2ED9}"/>
              </a:ext>
            </a:extLst>
          </p:cNvPr>
          <p:cNvSpPr txBox="1"/>
          <p:nvPr/>
        </p:nvSpPr>
        <p:spPr>
          <a:xfrm>
            <a:off x="370840" y="1714500"/>
            <a:ext cx="116636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本地更新，是不是任何情况都适用呢？</a:t>
            </a:r>
            <a:endParaRPr lang="en-US" altLang="zh-CN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用户本地生成假名和凭证，作恶怎么办？</a:t>
            </a:r>
            <a:endParaRPr lang="en-US" altLang="zh-CN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关于凭证</a:t>
            </a:r>
            <a:r>
              <a: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size</a:t>
            </a: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，累加器工作方式。。。</a:t>
            </a:r>
            <a:endParaRPr lang="en-US" altLang="zh-CN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52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0C27D5E3-9844-CC74-BBC3-1F8C4F8F6A66}"/>
              </a:ext>
            </a:extLst>
          </p:cNvPr>
          <p:cNvSpPr txBox="1">
            <a:spLocks/>
          </p:cNvSpPr>
          <p:nvPr/>
        </p:nvSpPr>
        <p:spPr>
          <a:xfrm>
            <a:off x="4152122" y="2256233"/>
            <a:ext cx="3887755" cy="1004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sym typeface="Arial" panose="020B0604020202020204" pitchFamily="34" charset="0"/>
              </a:rPr>
              <a:t>Thanks </a:t>
            </a:r>
            <a:r>
              <a:rPr lang="zh-CN" altLang="en-US" sz="4000" dirty="0">
                <a:latin typeface="Arial" panose="020B0604020202020204" pitchFamily="34" charset="0"/>
                <a:sym typeface="Arial" panose="020B0604020202020204" pitchFamily="34" charset="0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4732" y="92792"/>
            <a:ext cx="9601200" cy="1142385"/>
          </a:xfrm>
        </p:spPr>
        <p:txBody>
          <a:bodyPr rtlCol="0"/>
          <a:lstStyle/>
          <a:p>
            <a:pPr rtl="0"/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C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ontent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1754" y="2001269"/>
            <a:ext cx="7910819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Preliminary</a:t>
            </a:r>
          </a:p>
          <a:p>
            <a:pPr marL="285750" indent="-28575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Groth16 Linkage/Blind</a:t>
            </a:r>
          </a:p>
          <a:p>
            <a:pPr marL="285750" indent="-28575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Construction</a:t>
            </a:r>
          </a:p>
          <a:p>
            <a:pPr marL="285750" indent="-28575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Performance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2" y="444617"/>
            <a:ext cx="7284902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Introduction</a:t>
            </a:r>
            <a:r>
              <a:rPr lang="zh-CN" altLang="en-US" sz="2800" dirty="0"/>
              <a:t>：</a:t>
            </a:r>
            <a:r>
              <a:rPr lang="en-US" altLang="zh-CN" sz="2800" dirty="0">
                <a:solidFill>
                  <a:srgbClr val="00B0F0"/>
                </a:solidFill>
              </a:rPr>
              <a:t> Problem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083B2A-247C-4316-A7AD-22D51B5E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72" y="1746877"/>
            <a:ext cx="10615168" cy="26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2" y="444617"/>
            <a:ext cx="7284902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Introduction</a:t>
            </a:r>
            <a:r>
              <a:rPr lang="zh-CN" altLang="en-US" sz="2800" dirty="0"/>
              <a:t>：</a:t>
            </a:r>
            <a:r>
              <a:rPr lang="en-US" altLang="zh-CN" sz="2800" dirty="0">
                <a:solidFill>
                  <a:srgbClr val="00B0F0"/>
                </a:solidFill>
              </a:rPr>
              <a:t> Problem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9C9FF5-AE22-4E77-9F1D-033A65EC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2" y="3418842"/>
            <a:ext cx="10964815" cy="16816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635F27-DDA6-45B7-B6B0-18144D4D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12" y="1944936"/>
            <a:ext cx="10887680" cy="8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2" y="444617"/>
            <a:ext cx="7284902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Introduction</a:t>
            </a:r>
            <a:r>
              <a:rPr lang="zh-CN" altLang="en-US" sz="2800" dirty="0"/>
              <a:t>：</a:t>
            </a:r>
            <a:r>
              <a:rPr lang="en-US" altLang="zh-CN" sz="2800" dirty="0">
                <a:solidFill>
                  <a:srgbClr val="00B0F0"/>
                </a:solidFill>
              </a:rPr>
              <a:t> Contribution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ACC898-47C1-4B49-AA3E-33368834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97" y="1287775"/>
            <a:ext cx="10919319" cy="16789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D5A751-200F-493D-84F6-B545C4D02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7" y="3496128"/>
            <a:ext cx="10919319" cy="20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2" y="444617"/>
            <a:ext cx="7284902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Introduction</a:t>
            </a:r>
            <a:r>
              <a:rPr lang="zh-CN" altLang="en-US" sz="2800" dirty="0"/>
              <a:t>：</a:t>
            </a:r>
            <a:r>
              <a:rPr lang="en-US" altLang="zh-CN" sz="2800" dirty="0">
                <a:solidFill>
                  <a:srgbClr val="00B0F0"/>
                </a:solidFill>
              </a:rPr>
              <a:t> Contribution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34944D-BEAF-43FF-9061-75D02E70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19" y="1176287"/>
            <a:ext cx="9620282" cy="45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2" y="444617"/>
            <a:ext cx="7284902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Preliminary</a:t>
            </a:r>
            <a:r>
              <a:rPr lang="zh-CN" altLang="en-US" sz="2800" dirty="0"/>
              <a:t>：</a:t>
            </a:r>
            <a:r>
              <a:rPr lang="en-US" altLang="zh-CN" sz="2800" dirty="0">
                <a:solidFill>
                  <a:srgbClr val="00B0F0"/>
                </a:solidFill>
              </a:rPr>
              <a:t> Complexity Assumptions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AC14DE-E656-40E2-9314-0F65F89B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37" y="2345998"/>
            <a:ext cx="10876371" cy="167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72" y="444617"/>
            <a:ext cx="7284902" cy="656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Preliminary</a:t>
            </a:r>
            <a:r>
              <a:rPr lang="zh-CN" altLang="en-US" sz="2800" dirty="0"/>
              <a:t>：</a:t>
            </a:r>
            <a:r>
              <a:rPr lang="en-US" altLang="zh-CN" sz="2800" dirty="0">
                <a:solidFill>
                  <a:srgbClr val="00B0F0"/>
                </a:solidFill>
              </a:rPr>
              <a:t> Commitment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F90C63-2D47-4689-9CF7-207DDE46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4" y="2751449"/>
            <a:ext cx="10691191" cy="18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菱形网格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2754</TotalTime>
  <Words>150</Words>
  <Application>Microsoft Office PowerPoint</Application>
  <PresentationFormat>宽屏</PresentationFormat>
  <Paragraphs>43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微软雅黑</vt:lpstr>
      <vt:lpstr>Arial</vt:lpstr>
      <vt:lpstr>Times New Roman</vt:lpstr>
      <vt:lpstr>Wingdings</vt:lpstr>
      <vt:lpstr>菱形网格 16x9</vt:lpstr>
      <vt:lpstr>PowerPoint 演示文稿</vt:lpstr>
      <vt:lpstr>Abstract</vt:lpstr>
      <vt:lpstr>Content</vt:lpstr>
      <vt:lpstr>Introduction： Problem</vt:lpstr>
      <vt:lpstr>Introduction： Problem</vt:lpstr>
      <vt:lpstr>Introduction： Contribution</vt:lpstr>
      <vt:lpstr>Introduction： Contribution</vt:lpstr>
      <vt:lpstr>Preliminary： Complexity Assumptions</vt:lpstr>
      <vt:lpstr>Preliminary： Commitment</vt:lpstr>
      <vt:lpstr>Preliminary： Verifiable Random Function</vt:lpstr>
      <vt:lpstr>Preliminary： Accumulator</vt:lpstr>
      <vt:lpstr>Preliminary： Zero-knowledge Proof</vt:lpstr>
      <vt:lpstr>Construction</vt:lpstr>
      <vt:lpstr>Construction</vt:lpstr>
      <vt:lpstr>Construction</vt:lpstr>
      <vt:lpstr>Construction</vt:lpstr>
      <vt:lpstr>Performance</vt:lpstr>
      <vt:lpstr>Extensions（Further Work）</vt:lpstr>
      <vt:lpstr>Extensions（Further Work）</vt:lpstr>
      <vt:lpstr>Extensions（Further Work）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1. Foundations</dc:title>
  <dc:creator>308842430@qq.com</dc:creator>
  <cp:lastModifiedBy>2990542084@qq.com</cp:lastModifiedBy>
  <cp:revision>520</cp:revision>
  <dcterms:created xsi:type="dcterms:W3CDTF">2018-09-02T02:27:00Z</dcterms:created>
  <dcterms:modified xsi:type="dcterms:W3CDTF">2024-03-20T06:07:13Z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ICV">
    <vt:lpwstr>2802D5BD77CD48A3B81BEA79014F78AD</vt:lpwstr>
  </property>
  <property fmtid="{D5CDD505-2E9C-101B-9397-08002B2CF9AE}" pid="9" name="KSOProductBuildVer">
    <vt:lpwstr>2052-11.1.0.10938</vt:lpwstr>
  </property>
</Properties>
</file>